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59" r:id="rId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136" d="100"/>
          <a:sy n="136" d="100"/>
        </p:scale>
        <p:origin x="-942" y="47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2EF3FD-9A93-4369-B3C0-5A6C37481E99}" type="datetimeFigureOut">
              <a:rPr lang="fr-FR" smtClean="0"/>
              <a:pPr/>
              <a:t>12/01/2017</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C30155-7430-4B61-972A-C1C8ED20126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7"/>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B83E6175-D0E7-4612-882E-20A566A1A75D}" type="datetimeFigureOut">
              <a:rPr lang="fr-FR" smtClean="0"/>
              <a:pPr/>
              <a:t>12/01/2017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C88FD2-3745-4EFB-B16E-D80027C3C513}"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3E6175-D0E7-4612-882E-20A566A1A75D}" type="datetimeFigureOut">
              <a:rPr lang="fr-FR" smtClean="0"/>
              <a:pPr/>
              <a:t>12/01/2017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C88FD2-3745-4EFB-B16E-D80027C3C513}"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972049" y="366713"/>
            <a:ext cx="1543051" cy="780097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342902" y="366713"/>
            <a:ext cx="4476751" cy="780097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3E6175-D0E7-4612-882E-20A566A1A75D}" type="datetimeFigureOut">
              <a:rPr lang="fr-FR" smtClean="0"/>
              <a:pPr/>
              <a:t>12/01/2017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C88FD2-3745-4EFB-B16E-D80027C3C513}"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83E6175-D0E7-4612-882E-20A566A1A75D}" type="datetimeFigureOut">
              <a:rPr lang="fr-FR" smtClean="0"/>
              <a:pPr/>
              <a:t>12/01/2017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C88FD2-3745-4EFB-B16E-D80027C3C513}"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B83E6175-D0E7-4612-882E-20A566A1A75D}" type="datetimeFigureOut">
              <a:rPr lang="fr-FR" smtClean="0"/>
              <a:pPr/>
              <a:t>12/01/2017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E4C88FD2-3745-4EFB-B16E-D80027C3C513}"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342902"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3505202" y="2133601"/>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83E6175-D0E7-4612-882E-20A566A1A75D}" type="datetimeFigureOut">
              <a:rPr lang="fr-FR" smtClean="0"/>
              <a:pPr/>
              <a:t>12/01/2017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4C88FD2-3745-4EFB-B16E-D80027C3C513}"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B83E6175-D0E7-4612-882E-20A566A1A75D}" type="datetimeFigureOut">
              <a:rPr lang="fr-FR" smtClean="0"/>
              <a:pPr/>
              <a:t>12/01/2017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E4C88FD2-3745-4EFB-B16E-D80027C3C513}"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B83E6175-D0E7-4612-882E-20A566A1A75D}" type="datetimeFigureOut">
              <a:rPr lang="fr-FR" smtClean="0"/>
              <a:pPr/>
              <a:t>12/01/2017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E4C88FD2-3745-4EFB-B16E-D80027C3C513}"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83E6175-D0E7-4612-882E-20A566A1A75D}" type="datetimeFigureOut">
              <a:rPr lang="fr-FR" smtClean="0"/>
              <a:pPr/>
              <a:t>12/01/2017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E4C88FD2-3745-4EFB-B16E-D80027C3C513}"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83E6175-D0E7-4612-882E-20A566A1A75D}" type="datetimeFigureOut">
              <a:rPr lang="fr-FR" smtClean="0"/>
              <a:pPr/>
              <a:t>12/01/2017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4C88FD2-3745-4EFB-B16E-D80027C3C513}"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B83E6175-D0E7-4612-882E-20A566A1A75D}" type="datetimeFigureOut">
              <a:rPr lang="fr-FR" smtClean="0"/>
              <a:pPr/>
              <a:t>12/01/2017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E4C88FD2-3745-4EFB-B16E-D80027C3C513}"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3E6175-D0E7-4612-882E-20A566A1A75D}" type="datetimeFigureOut">
              <a:rPr lang="fr-FR" smtClean="0"/>
              <a:pPr/>
              <a:t>12/01/2017</a:t>
            </a:fld>
            <a:endParaRPr lang="fr-FR"/>
          </a:p>
        </p:txBody>
      </p:sp>
      <p:sp>
        <p:nvSpPr>
          <p:cNvPr id="5" name="Espace réservé du pied de page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C88FD2-3745-4EFB-B16E-D80027C3C513}"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5" Type="http://schemas.openxmlformats.org/officeDocument/2006/relationships/image" Target="../media/image11.jpeg"/><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42910" y="285728"/>
            <a:ext cx="3929090" cy="6215106"/>
          </a:xfrm>
          <a:prstGeom prst="rect">
            <a:avLst/>
          </a:prstGeom>
          <a:solidFill>
            <a:schemeClr val="accent5">
              <a:lumMod val="40000"/>
              <a:lumOff val="6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4572000" y="285728"/>
            <a:ext cx="3929090" cy="6215106"/>
          </a:xfrm>
          <a:prstGeom prst="rect">
            <a:avLst/>
          </a:prstGeom>
          <a:solidFill>
            <a:schemeClr val="accent5">
              <a:lumMod val="40000"/>
              <a:lumOff val="6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endParaRPr lang="fr-FR" dirty="0"/>
          </a:p>
        </p:txBody>
      </p:sp>
      <p:sp>
        <p:nvSpPr>
          <p:cNvPr id="11" name="ZoneTexte 10"/>
          <p:cNvSpPr txBox="1"/>
          <p:nvPr/>
        </p:nvSpPr>
        <p:spPr>
          <a:xfrm>
            <a:off x="1071538" y="1071546"/>
            <a:ext cx="3357586" cy="646331"/>
          </a:xfrm>
          <a:prstGeom prst="rect">
            <a:avLst/>
          </a:prstGeom>
          <a:noFill/>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rtl="1"/>
            <a:r>
              <a:rPr lang="ar-TN" sz="3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الوقاية من الحرائق</a:t>
            </a:r>
          </a:p>
        </p:txBody>
      </p:sp>
      <p:pic>
        <p:nvPicPr>
          <p:cNvPr id="12" name="Picture 1" descr="C:\Users\L_khouloud\Desktop\col dhafer\statuette-sapeur-pompier-devidoir.jpg"/>
          <p:cNvPicPr>
            <a:picLocks noChangeAspect="1" noChangeArrowheads="1"/>
          </p:cNvPicPr>
          <p:nvPr/>
        </p:nvPicPr>
        <p:blipFill>
          <a:blip r:embed="rId2">
            <a:clrChange>
              <a:clrFrom>
                <a:srgbClr val="FFFFFF"/>
              </a:clrFrom>
              <a:clrTo>
                <a:srgbClr val="FFFFFF">
                  <a:alpha val="0"/>
                </a:srgbClr>
              </a:clrTo>
            </a:clrChange>
          </a:blip>
          <a:srcRect l="12183" t="11111" r="14638" b="8888"/>
          <a:stretch>
            <a:fillRect/>
          </a:stretch>
        </p:blipFill>
        <p:spPr bwMode="auto">
          <a:xfrm flipH="1">
            <a:off x="642910" y="714356"/>
            <a:ext cx="785818" cy="1128521"/>
          </a:xfrm>
          <a:prstGeom prst="rect">
            <a:avLst/>
          </a:prstGeom>
          <a:noFill/>
          <a:ln w="9525">
            <a:noFill/>
            <a:miter lim="800000"/>
            <a:headEnd/>
            <a:tailEnd/>
          </a:ln>
        </p:spPr>
      </p:pic>
      <p:sp>
        <p:nvSpPr>
          <p:cNvPr id="13" name="ZoneTexte 12"/>
          <p:cNvSpPr txBox="1"/>
          <p:nvPr/>
        </p:nvSpPr>
        <p:spPr>
          <a:xfrm>
            <a:off x="1571604" y="1928802"/>
            <a:ext cx="1928826" cy="707886"/>
          </a:xfrm>
          <a:prstGeom prst="rect">
            <a:avLst/>
          </a:prstGeom>
          <a:noFill/>
        </p:spPr>
        <p:txBody>
          <a:bodyPr wrap="square" rtlCol="0">
            <a:spAutoFit/>
          </a:bodyPr>
          <a:lstStyle/>
          <a:p>
            <a:pPr algn="ctr" rtl="1"/>
            <a:r>
              <a:rPr lang="ar-TN" sz="4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101600">
                    <a:schemeClr val="accent2">
                      <a:satMod val="175000"/>
                      <a:alpha val="40000"/>
                    </a:schemeClr>
                  </a:glow>
                </a:effectLst>
              </a:rPr>
              <a:t>خطر الغاز </a:t>
            </a:r>
          </a:p>
        </p:txBody>
      </p:sp>
      <p:pic>
        <p:nvPicPr>
          <p:cNvPr id="14" name="Picture 10"/>
          <p:cNvPicPr>
            <a:picLocks noChangeAspect="1" noChangeArrowheads="1"/>
          </p:cNvPicPr>
          <p:nvPr/>
        </p:nvPicPr>
        <p:blipFill>
          <a:blip r:embed="rId3" cstate="print"/>
          <a:srcRect/>
          <a:stretch>
            <a:fillRect/>
          </a:stretch>
        </p:blipFill>
        <p:spPr bwMode="auto">
          <a:xfrm>
            <a:off x="1357290" y="2786058"/>
            <a:ext cx="2375045" cy="3071834"/>
          </a:xfrm>
          <a:prstGeom prst="rect">
            <a:avLst/>
          </a:prstGeom>
          <a:ln>
            <a:noFill/>
          </a:ln>
          <a:effectLst>
            <a:outerShdw blurRad="292100" dist="139700" dir="2700000" algn="tl" rotWithShape="0">
              <a:srgbClr val="333333">
                <a:alpha val="65000"/>
              </a:srgbClr>
            </a:outerShdw>
          </a:effectLst>
        </p:spPr>
      </p:pic>
      <p:sp>
        <p:nvSpPr>
          <p:cNvPr id="8" name="ZoneTexte 7"/>
          <p:cNvSpPr txBox="1"/>
          <p:nvPr/>
        </p:nvSpPr>
        <p:spPr>
          <a:xfrm>
            <a:off x="1071538" y="457122"/>
            <a:ext cx="2857520" cy="400110"/>
          </a:xfrm>
          <a:prstGeom prst="rect">
            <a:avLst/>
          </a:prstGeom>
          <a:noFill/>
        </p:spPr>
        <p:txBody>
          <a:bodyPr wrap="square" rtlCol="0">
            <a:spAutoFit/>
          </a:bodyPr>
          <a:lstStyle/>
          <a:p>
            <a:pPr algn="r" rtl="1"/>
            <a:r>
              <a:rPr lang="ar-TN" sz="2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الديوان الوطني للحماية المدنية</a:t>
            </a:r>
            <a:endParaRPr lang="fr-FR" sz="20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15" name="Picture 12" descr="NSIGLEFB"/>
          <p:cNvPicPr>
            <a:picLocks noChangeAspect="1" noChangeArrowheads="1"/>
          </p:cNvPicPr>
          <p:nvPr/>
        </p:nvPicPr>
        <p:blipFill>
          <a:blip r:embed="rId4" cstate="print"/>
          <a:srcRect/>
          <a:stretch>
            <a:fillRect/>
          </a:stretch>
        </p:blipFill>
        <p:spPr bwMode="auto">
          <a:xfrm>
            <a:off x="3929058" y="353688"/>
            <a:ext cx="474042" cy="646420"/>
          </a:xfrm>
          <a:prstGeom prst="rect">
            <a:avLst/>
          </a:prstGeom>
          <a:ln>
            <a:noFill/>
          </a:ln>
          <a:effectLst>
            <a:outerShdw blurRad="190500" algn="tl" rotWithShape="0">
              <a:srgbClr val="000000">
                <a:alpha val="70000"/>
              </a:srgbClr>
            </a:outerShdw>
          </a:effectLst>
        </p:spPr>
      </p:pic>
      <p:sp>
        <p:nvSpPr>
          <p:cNvPr id="16" name="ZoneTexte 15"/>
          <p:cNvSpPr txBox="1"/>
          <p:nvPr/>
        </p:nvSpPr>
        <p:spPr>
          <a:xfrm>
            <a:off x="571472" y="6072206"/>
            <a:ext cx="569387" cy="369332"/>
          </a:xfrm>
          <a:prstGeom prst="rect">
            <a:avLst/>
          </a:prstGeom>
          <a:noFill/>
        </p:spPr>
        <p:txBody>
          <a:bodyPr wrap="none" rtlCol="0">
            <a:spAutoFit/>
          </a:bodyPr>
          <a:lstStyle/>
          <a:p>
            <a:r>
              <a:rPr lang="ar-TN"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198</a:t>
            </a:r>
            <a:endParaRPr lang="fr-FR"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21" name="ZoneTexte 20"/>
          <p:cNvSpPr txBox="1"/>
          <p:nvPr/>
        </p:nvSpPr>
        <p:spPr>
          <a:xfrm>
            <a:off x="4500562" y="500042"/>
            <a:ext cx="2091102" cy="1323439"/>
          </a:xfrm>
          <a:prstGeom prst="rect">
            <a:avLst/>
          </a:prstGeom>
          <a:noFill/>
        </p:spPr>
        <p:txBody>
          <a:bodyPr wrap="square" rtlCol="0">
            <a:spAutoFit/>
          </a:bodyPr>
          <a:lstStyle/>
          <a:p>
            <a:pPr algn="ctr" rtl="1"/>
            <a:r>
              <a:rPr lang="ar-TN"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لا تستعمل النار أثناء التأكد من تسرب الغاز من القارورة بل تستعمل رغوة الصابون ففي ذلك خطر على سلامتك وسلامة بيتك</a:t>
            </a:r>
            <a:endParaRPr lang="fr-FR"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22" name="ZoneTexte 21"/>
          <p:cNvSpPr txBox="1"/>
          <p:nvPr/>
        </p:nvSpPr>
        <p:spPr>
          <a:xfrm>
            <a:off x="5929322" y="2357430"/>
            <a:ext cx="2500298" cy="1323439"/>
          </a:xfrm>
          <a:prstGeom prst="rect">
            <a:avLst/>
          </a:prstGeom>
          <a:noFill/>
        </p:spPr>
        <p:txBody>
          <a:bodyPr wrap="square" rtlCol="0">
            <a:spAutoFit/>
          </a:bodyPr>
          <a:lstStyle/>
          <a:p>
            <a:pPr algn="just" rtl="1"/>
            <a:r>
              <a:rPr lang="ar-TN"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حتى لا تعم رائحة الغاز الكريهة المنبعثة من القارورة في أرجاء البيت نفتح الشبابيك أو نضع القارورة رأسا على عقب في انأ من الماء ونتركها مفتوحة حتى تفرغ</a:t>
            </a:r>
            <a:endParaRPr lang="fr-FR"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24" name="ZoneTexte 23"/>
          <p:cNvSpPr txBox="1"/>
          <p:nvPr/>
        </p:nvSpPr>
        <p:spPr>
          <a:xfrm>
            <a:off x="4572000" y="3786190"/>
            <a:ext cx="3857652" cy="830997"/>
          </a:xfrm>
          <a:prstGeom prst="rect">
            <a:avLst/>
          </a:prstGeom>
          <a:noFill/>
        </p:spPr>
        <p:txBody>
          <a:bodyPr wrap="square" rtlCol="0">
            <a:spAutoFit/>
          </a:bodyPr>
          <a:lstStyle/>
          <a:p>
            <a:pPr algn="ctr" rtl="1"/>
            <a:r>
              <a:rPr lang="ar-TN"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النار لا تترقب فعند بدايتها يمكن التغلب عليها بقطرة ماء وبعد ثواني ربما بسطل من الماء لكن بعد دقائق أطنان من الماء</a:t>
            </a:r>
            <a:endParaRPr lang="fr-FR"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pic>
        <p:nvPicPr>
          <p:cNvPr id="20" name="Picture 4" descr="C:\Documents and Settings\versus11\Bureau\حرائق\téléchargement.jpg"/>
          <p:cNvPicPr>
            <a:picLocks noChangeAspect="1" noChangeArrowheads="1"/>
          </p:cNvPicPr>
          <p:nvPr/>
        </p:nvPicPr>
        <p:blipFill>
          <a:blip r:embed="rId5"/>
          <a:srcRect/>
          <a:stretch>
            <a:fillRect/>
          </a:stretch>
        </p:blipFill>
        <p:spPr bwMode="auto">
          <a:xfrm>
            <a:off x="6522184" y="428604"/>
            <a:ext cx="1907468" cy="1428760"/>
          </a:xfrm>
          <a:prstGeom prst="rect">
            <a:avLst/>
          </a:prstGeom>
          <a:ln>
            <a:noFill/>
          </a:ln>
          <a:effectLst>
            <a:outerShdw blurRad="292100" dist="139700" dir="2700000" algn="tl" rotWithShape="0">
              <a:srgbClr val="333333">
                <a:alpha val="65000"/>
              </a:srgbClr>
            </a:outerShdw>
          </a:effectLst>
        </p:spPr>
      </p:pic>
      <p:pic>
        <p:nvPicPr>
          <p:cNvPr id="4099" name="Picture 3" descr="C:\Documents and Settings\versus11\Bureau\حرائق\GAZ_etoufe_956164866-750x422.jpg"/>
          <p:cNvPicPr>
            <a:picLocks noChangeAspect="1" noChangeArrowheads="1"/>
          </p:cNvPicPr>
          <p:nvPr/>
        </p:nvPicPr>
        <p:blipFill>
          <a:blip r:embed="rId6"/>
          <a:srcRect/>
          <a:stretch>
            <a:fillRect/>
          </a:stretch>
        </p:blipFill>
        <p:spPr bwMode="auto">
          <a:xfrm>
            <a:off x="5000628" y="4643446"/>
            <a:ext cx="3047118" cy="1714512"/>
          </a:xfrm>
          <a:prstGeom prst="rect">
            <a:avLst/>
          </a:prstGeom>
          <a:ln>
            <a:noFill/>
          </a:ln>
          <a:effectLst>
            <a:outerShdw blurRad="292100" dist="139700" dir="2700000" algn="tl" rotWithShape="0">
              <a:srgbClr val="333333">
                <a:alpha val="65000"/>
              </a:srgbClr>
            </a:outerShdw>
          </a:effectLst>
        </p:spPr>
      </p:pic>
      <p:pic>
        <p:nvPicPr>
          <p:cNvPr id="4100" name="Picture 4" descr="C:\Documents and Settings\versus11\Bureau\حرائق\FirstAidForFires.jpg"/>
          <p:cNvPicPr>
            <a:picLocks noChangeAspect="1" noChangeArrowheads="1"/>
          </p:cNvPicPr>
          <p:nvPr/>
        </p:nvPicPr>
        <p:blipFill>
          <a:blip r:embed="rId7"/>
          <a:srcRect/>
          <a:stretch>
            <a:fillRect/>
          </a:stretch>
        </p:blipFill>
        <p:spPr bwMode="auto">
          <a:xfrm>
            <a:off x="4643438" y="1785926"/>
            <a:ext cx="1285884" cy="1966646"/>
          </a:xfrm>
          <a:prstGeom prst="rect">
            <a:avLst/>
          </a:prstGeom>
          <a:ln>
            <a:noFill/>
          </a:ln>
          <a:effectLst>
            <a:outerShdw blurRad="292100" dist="139700" dir="2700000" algn="tl" rotWithShape="0">
              <a:srgbClr val="333333">
                <a:alpha val="65000"/>
              </a:srgbClr>
            </a:outerShdw>
          </a:effectLst>
        </p:spPr>
      </p:pic>
      <p:pic>
        <p:nvPicPr>
          <p:cNvPr id="2050" name="Picture 2" descr="G:\ \images_(3).jpg"/>
          <p:cNvPicPr>
            <a:picLocks noChangeAspect="1" noChangeArrowheads="1"/>
          </p:cNvPicPr>
          <p:nvPr/>
        </p:nvPicPr>
        <p:blipFill>
          <a:blip r:embed="rId8" cstate="print"/>
          <a:srcRect/>
          <a:stretch>
            <a:fillRect/>
          </a:stretch>
        </p:blipFill>
        <p:spPr bwMode="auto">
          <a:xfrm flipH="1">
            <a:off x="1069945" y="6072206"/>
            <a:ext cx="358783" cy="35719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642910" y="285728"/>
            <a:ext cx="3929090" cy="6215106"/>
          </a:xfrm>
          <a:prstGeom prst="rect">
            <a:avLst/>
          </a:prstGeom>
          <a:solidFill>
            <a:schemeClr val="accent5">
              <a:lumMod val="40000"/>
              <a:lumOff val="6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p:cNvSpPr/>
          <p:nvPr/>
        </p:nvSpPr>
        <p:spPr>
          <a:xfrm>
            <a:off x="4572000" y="285728"/>
            <a:ext cx="3929090" cy="6215106"/>
          </a:xfrm>
          <a:prstGeom prst="rect">
            <a:avLst/>
          </a:prstGeom>
          <a:solidFill>
            <a:schemeClr val="accent5">
              <a:lumMod val="40000"/>
              <a:lumOff val="6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4" name="ZoneTexte 3"/>
          <p:cNvSpPr txBox="1"/>
          <p:nvPr/>
        </p:nvSpPr>
        <p:spPr>
          <a:xfrm>
            <a:off x="4373669" y="357166"/>
            <a:ext cx="4055983" cy="2985433"/>
          </a:xfrm>
          <a:prstGeom prst="rect">
            <a:avLst/>
          </a:prstGeom>
          <a:noFill/>
        </p:spPr>
        <p:txBody>
          <a:bodyPr wrap="none" rtlCol="0">
            <a:spAutoFit/>
          </a:bodyPr>
          <a:lstStyle/>
          <a:p>
            <a:pPr algn="r" rtl="1"/>
            <a:r>
              <a:rPr lang="ar-TN"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a:t>
            </a:r>
            <a:r>
              <a:rPr lang="ar-TN"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كيف تزيل أسباب الحرائق بمنزلك</a:t>
            </a:r>
            <a:endParaRPr lang="ar-TN" sz="2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r" rtl="1"/>
            <a:endParaRPr lang="ar-TN"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r" rtl="1"/>
            <a:endParaRPr lang="ar-TN"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r" rtl="1"/>
            <a:endParaRPr lang="ar-TN"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r" rtl="1"/>
            <a:endParaRPr lang="ar-TN"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r" rtl="1"/>
            <a:endParaRPr lang="ar-TN" sz="20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r" rtl="1">
              <a:buFontTx/>
              <a:buChar char="-"/>
            </a:pPr>
            <a:r>
              <a:rPr lang="ar-TN"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لا تترك نار الشمعة ومصباح الغاز عارية بدون مراقبة.</a:t>
            </a:r>
          </a:p>
          <a:p>
            <a:pPr algn="r" rtl="1">
              <a:buFontTx/>
              <a:buChar char="-"/>
            </a:pPr>
            <a:r>
              <a:rPr lang="ar-TN"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احرص على تنظيف آلة التدفئة مرة أو مرتين في السنة.</a:t>
            </a:r>
          </a:p>
          <a:p>
            <a:pPr algn="r" rtl="1">
              <a:buFontTx/>
              <a:buChar char="-"/>
            </a:pPr>
            <a:r>
              <a:rPr lang="ar-TN"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تخلص من كل الأشياء الغير صالحة للاستعمال.</a:t>
            </a:r>
          </a:p>
          <a:p>
            <a:pPr algn="r" rtl="1">
              <a:buFont typeface="Arial" charset="0"/>
              <a:buChar char="•"/>
            </a:pPr>
            <a:endParaRPr lang="fr-FR" sz="1600" dirty="0">
              <a:effectLst>
                <a:glow rad="139700">
                  <a:schemeClr val="accent1">
                    <a:satMod val="175000"/>
                    <a:alpha val="40000"/>
                  </a:schemeClr>
                </a:glow>
              </a:effectLst>
            </a:endParaRPr>
          </a:p>
        </p:txBody>
      </p:sp>
      <p:pic>
        <p:nvPicPr>
          <p:cNvPr id="7" name="Picture 6"/>
          <p:cNvPicPr>
            <a:picLocks noChangeAspect="1" noChangeArrowheads="1"/>
          </p:cNvPicPr>
          <p:nvPr/>
        </p:nvPicPr>
        <p:blipFill>
          <a:blip r:embed="rId2"/>
          <a:srcRect/>
          <a:stretch>
            <a:fillRect/>
          </a:stretch>
        </p:blipFill>
        <p:spPr bwMode="auto">
          <a:xfrm>
            <a:off x="5500694" y="875615"/>
            <a:ext cx="2071702" cy="1267501"/>
          </a:xfrm>
          <a:prstGeom prst="rect">
            <a:avLst/>
          </a:prstGeom>
          <a:ln>
            <a:noFill/>
          </a:ln>
          <a:effectLst>
            <a:outerShdw blurRad="292100" dist="139700" dir="2700000" algn="tl" rotWithShape="0">
              <a:srgbClr val="333333">
                <a:alpha val="65000"/>
              </a:srgbClr>
            </a:outerShdw>
          </a:effectLst>
        </p:spPr>
      </p:pic>
      <p:sp>
        <p:nvSpPr>
          <p:cNvPr id="14" name="ZoneTexte 13"/>
          <p:cNvSpPr txBox="1"/>
          <p:nvPr/>
        </p:nvSpPr>
        <p:spPr>
          <a:xfrm>
            <a:off x="4572000" y="3042724"/>
            <a:ext cx="3929090" cy="3724096"/>
          </a:xfrm>
          <a:prstGeom prst="rect">
            <a:avLst/>
          </a:prstGeom>
          <a:noFill/>
        </p:spPr>
        <p:txBody>
          <a:bodyPr wrap="square" rtlCol="0">
            <a:spAutoFit/>
          </a:bodyPr>
          <a:lstStyle/>
          <a:p>
            <a:pPr algn="ctr" rtl="1"/>
            <a:r>
              <a:rPr lang="ar-TN"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تسرب الغاز</a:t>
            </a:r>
          </a:p>
          <a:p>
            <a:pPr algn="ctr" rtl="1"/>
            <a:endParaRPr lang="ar-TN" sz="1600" dirty="0" smtClean="0"/>
          </a:p>
          <a:p>
            <a:pPr algn="ctr" rtl="1"/>
            <a:endParaRPr lang="ar-TN" sz="1600" dirty="0" smtClean="0"/>
          </a:p>
          <a:p>
            <a:pPr algn="ctr" rtl="1"/>
            <a:endParaRPr lang="ar-TN" sz="1600" dirty="0" smtClean="0"/>
          </a:p>
          <a:p>
            <a:pPr algn="ctr" rtl="1"/>
            <a:endParaRPr lang="ar-TN" sz="1600" dirty="0" smtClean="0"/>
          </a:p>
          <a:p>
            <a:pPr algn="ctr" rtl="1"/>
            <a:endParaRPr lang="ar-TN" sz="1600" dirty="0" smtClean="0"/>
          </a:p>
          <a:p>
            <a:pPr algn="ctr" rtl="1"/>
            <a:endParaRPr lang="ar-TN" sz="1600" dirty="0" smtClean="0"/>
          </a:p>
          <a:p>
            <a:pPr algn="ctr" rtl="1"/>
            <a:endParaRPr lang="ar-TN"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a:p>
            <a:pPr algn="ctr" rtl="1"/>
            <a:r>
              <a:rPr lang="ar-TN"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يجب الامتناع عن استعمال الوقيد والولاعة أو الشمعة لمعرفة مكان التسرب فذلك يؤدي إلى انفجار أو اندلاع حريق .ويستحسن استعمال رغوة الصابون ووضعها على المكان المتوقع منه التسرب فتتكون كويرات صغيرة تعرفك بمكان تسرب الغاز.</a:t>
            </a:r>
          </a:p>
          <a:p>
            <a:pPr algn="r" rtl="1">
              <a:buFontTx/>
              <a:buChar char="-"/>
            </a:pPr>
            <a:endParaRPr lang="fr-FR" sz="1600" dirty="0"/>
          </a:p>
        </p:txBody>
      </p:sp>
      <p:sp>
        <p:nvSpPr>
          <p:cNvPr id="15" name="ZoneTexte 14"/>
          <p:cNvSpPr txBox="1"/>
          <p:nvPr/>
        </p:nvSpPr>
        <p:spPr>
          <a:xfrm>
            <a:off x="642910" y="357166"/>
            <a:ext cx="3929090" cy="2677656"/>
          </a:xfrm>
          <a:prstGeom prst="rect">
            <a:avLst/>
          </a:prstGeom>
          <a:noFill/>
        </p:spPr>
        <p:txBody>
          <a:bodyPr wrap="square" rtlCol="0">
            <a:spAutoFit/>
          </a:bodyPr>
          <a:lstStyle/>
          <a:p>
            <a:pPr algn="ctr" rtl="1"/>
            <a:r>
              <a:rPr lang="ar-TN"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السلامة بالمطبخ</a:t>
            </a:r>
          </a:p>
          <a:p>
            <a:pPr algn="ctr" rtl="1"/>
            <a:endParaRPr lang="ar-TN"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ctr" rtl="1"/>
            <a:endParaRPr lang="ar-TN"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ctr" rtl="1"/>
            <a:endParaRPr lang="ar-TN"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ctr" rtl="1"/>
            <a:endParaRPr lang="ar-TN"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ctr" rtl="1"/>
            <a:r>
              <a:rPr lang="ar-TN"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قبل إشعال فرن الغاز يجب فتح الباب لمدة بضع ثواني لتجنب كل انفجار قد يحصل نتيجة كميات محتملة من الغاز داخل الفرن</a:t>
            </a:r>
            <a:endParaRPr lang="fr-FR" sz="1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
        <p:nvSpPr>
          <p:cNvPr id="16" name="ZoneTexte 15"/>
          <p:cNvSpPr txBox="1"/>
          <p:nvPr/>
        </p:nvSpPr>
        <p:spPr>
          <a:xfrm>
            <a:off x="642910" y="2981169"/>
            <a:ext cx="3857653" cy="3662541"/>
          </a:xfrm>
          <a:prstGeom prst="rect">
            <a:avLst/>
          </a:prstGeom>
          <a:noFill/>
        </p:spPr>
        <p:txBody>
          <a:bodyPr wrap="square" rtlCol="0">
            <a:spAutoFit/>
          </a:bodyPr>
          <a:lstStyle/>
          <a:p>
            <a:pPr algn="ctr" rtl="1"/>
            <a:r>
              <a:rPr lang="ar-TN"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كيف تقاوم بداية حريق غاز</a:t>
            </a:r>
          </a:p>
          <a:p>
            <a:pPr algn="ctr" rtl="1"/>
            <a:endParaRPr lang="ar-TN"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ctr" rtl="1"/>
            <a:endParaRPr lang="ar-TN"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ctr" rtl="1"/>
            <a:endParaRPr lang="ar-TN"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ctr" rtl="1"/>
            <a:endParaRPr lang="ar-TN" sz="24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just" rtl="1"/>
            <a:r>
              <a:rPr lang="ar-TN"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ليست هناك جدوى في مقاومة لهيب النار يجب إزالة أسباب استعمال النار.</a:t>
            </a:r>
          </a:p>
          <a:p>
            <a:pPr algn="just" rtl="1">
              <a:buFontTx/>
              <a:buChar char="-"/>
            </a:pPr>
            <a:r>
              <a:rPr lang="ar-TN"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في حالات الغاز الطبيعي يجب غلق العداد.</a:t>
            </a:r>
          </a:p>
          <a:p>
            <a:pPr algn="just" rtl="1">
              <a:buFontTx/>
              <a:buChar char="-"/>
            </a:pPr>
            <a:r>
              <a:rPr lang="ar-TN" sz="1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 في حالات قارورة الغاز يمكن استعمال قطعة قماش مبللة لإطفاء النار ثم غلق القارورة فلا خوف من انفجار قارورة الغاز متى اشتدت حولها الحرارة.</a:t>
            </a:r>
          </a:p>
          <a:p>
            <a:pPr algn="just" rtl="1"/>
            <a:endParaRPr lang="fr-FR" sz="16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pic>
        <p:nvPicPr>
          <p:cNvPr id="3074" name="Picture 2" descr="C:\Documents and Settings\versus11\Bureau\حرائق\images (1).jpg"/>
          <p:cNvPicPr>
            <a:picLocks noChangeAspect="1" noChangeArrowheads="1"/>
          </p:cNvPicPr>
          <p:nvPr/>
        </p:nvPicPr>
        <p:blipFill>
          <a:blip r:embed="rId3"/>
          <a:srcRect/>
          <a:stretch>
            <a:fillRect/>
          </a:stretch>
        </p:blipFill>
        <p:spPr bwMode="auto">
          <a:xfrm>
            <a:off x="1785918" y="857232"/>
            <a:ext cx="1643074" cy="1232306"/>
          </a:xfrm>
          <a:prstGeom prst="rect">
            <a:avLst/>
          </a:prstGeom>
          <a:ln>
            <a:noFill/>
          </a:ln>
          <a:effectLst>
            <a:outerShdw blurRad="292100" dist="139700" dir="2700000" algn="tl" rotWithShape="0">
              <a:srgbClr val="333333">
                <a:alpha val="65000"/>
              </a:srgbClr>
            </a:outerShdw>
          </a:effectLst>
        </p:spPr>
      </p:pic>
      <p:pic>
        <p:nvPicPr>
          <p:cNvPr id="3075" name="Picture 3" descr="C:\Documents and Settings\versus11\Bureau\حرائق\images.jpg"/>
          <p:cNvPicPr>
            <a:picLocks noChangeAspect="1" noChangeArrowheads="1"/>
          </p:cNvPicPr>
          <p:nvPr/>
        </p:nvPicPr>
        <p:blipFill>
          <a:blip r:embed="rId4"/>
          <a:srcRect/>
          <a:stretch>
            <a:fillRect/>
          </a:stretch>
        </p:blipFill>
        <p:spPr bwMode="auto">
          <a:xfrm>
            <a:off x="5357817" y="3571876"/>
            <a:ext cx="2204645" cy="1409701"/>
          </a:xfrm>
          <a:prstGeom prst="rect">
            <a:avLst/>
          </a:prstGeom>
          <a:ln>
            <a:noFill/>
          </a:ln>
          <a:effectLst>
            <a:outerShdw blurRad="292100" dist="139700" dir="2700000" algn="tl" rotWithShape="0">
              <a:srgbClr val="333333">
                <a:alpha val="65000"/>
              </a:srgbClr>
            </a:outerShdw>
          </a:effectLst>
        </p:spPr>
      </p:pic>
      <p:pic>
        <p:nvPicPr>
          <p:cNvPr id="3077" name="Picture 5" descr="C:\Documents and Settings\versus11\Bureau\حرائق\images (3).jpg"/>
          <p:cNvPicPr>
            <a:picLocks noChangeAspect="1" noChangeArrowheads="1"/>
          </p:cNvPicPr>
          <p:nvPr/>
        </p:nvPicPr>
        <p:blipFill>
          <a:blip r:embed="rId5"/>
          <a:srcRect/>
          <a:stretch>
            <a:fillRect/>
          </a:stretch>
        </p:blipFill>
        <p:spPr bwMode="auto">
          <a:xfrm>
            <a:off x="1571604" y="3429000"/>
            <a:ext cx="1857388" cy="1391248"/>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300</TotalTime>
  <Words>232</Words>
  <Application>Microsoft Office PowerPoint</Application>
  <PresentationFormat>Affichage à l'écran (4:3)</PresentationFormat>
  <Paragraphs>39</Paragraphs>
  <Slides>2</Slides>
  <Notes>0</Notes>
  <HiddenSlides>0</HiddenSlides>
  <MMClips>0</MMClips>
  <ScaleCrop>false</ScaleCrop>
  <HeadingPairs>
    <vt:vector size="4" baseType="variant">
      <vt:variant>
        <vt:lpstr>Thème</vt:lpstr>
      </vt:variant>
      <vt:variant>
        <vt:i4>1</vt:i4>
      </vt:variant>
      <vt:variant>
        <vt:lpstr>Titres des diapositives</vt:lpstr>
      </vt:variant>
      <vt:variant>
        <vt:i4>2</vt:i4>
      </vt:variant>
    </vt:vector>
  </HeadingPairs>
  <TitlesOfParts>
    <vt:vector size="3" baseType="lpstr">
      <vt:lpstr>Thème Office</vt:lpstr>
      <vt:lpstr>Diapositive 1</vt:lpstr>
      <vt:lpstr>Diapositive 2</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versus1</dc:creator>
  <cp:lastModifiedBy>pc</cp:lastModifiedBy>
  <cp:revision>62</cp:revision>
  <dcterms:created xsi:type="dcterms:W3CDTF">2016-01-20T12:42:54Z</dcterms:created>
  <dcterms:modified xsi:type="dcterms:W3CDTF">2017-01-12T11:45:46Z</dcterms:modified>
</cp:coreProperties>
</file>